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Nick N"/>
  <p:cmAuthor clrIdx="1" id="1" initials="" lastIdx="2" name="Ronald Malko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34ECF7-5A05-483F-B09E-664E6C9B85C2}">
  <a:tblStyle styleId="{9034ECF7-5A05-483F-B09E-664E6C9B85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RobotoSlab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4.xml"/><Relationship Id="rId33" Type="http://schemas.openxmlformats.org/officeDocument/2006/relationships/font" Target="fonts/Roboto-italic.fntdata"/><Relationship Id="rId10" Type="http://schemas.openxmlformats.org/officeDocument/2006/relationships/slide" Target="slides/slide3.xml"/><Relationship Id="rId32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2-02T23:45:40.401">
    <p:pos x="6000" y="0"/>
    <p:text>Hey, Ronny. Let's omit the slide on zip code. I can discuss the zip code variable or we can include it in a data pre-processing slide</p:text>
  </p:cm>
  <p:cm authorId="1" idx="1" dt="2018-12-02T23:08:26.463">
    <p:pos x="6000" y="0"/>
    <p:text>for sure</p:text>
  </p:cm>
  <p:cm authorId="1" idx="2" dt="2018-12-02T23:23:09.011">
    <p:pos x="6000" y="0"/>
    <p:text>want to include a slide that is just an outline or everything?</p:text>
  </p:cm>
  <p:cm authorId="0" idx="2" dt="2018-12-02T23:45:01.447">
    <p:pos x="6000" y="0"/>
    <p:text>Sorry just saw this</p:text>
  </p:cm>
  <p:cm authorId="0" idx="3" dt="2018-12-02T23:45:25.635">
    <p:pos x="6000" y="0"/>
    <p:text>since we're doing two methods of analysis we should outline the process we took for each one</p:text>
  </p:cm>
  <p:cm authorId="0" idx="4" dt="2018-12-02T23:45:40.401">
    <p:pos x="6000" y="0"/>
    <p:text>PS for some reason I can't paste image into the pwrpt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80f6f31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80f6f31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80f6f31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80f6f31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80f6f31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80f6f31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80f6f31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80f6f31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80f6f31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80f6f31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80f6f31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80f6f31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80f6f31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80f6f31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80f6f31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80f6f31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backprop is to take partial derivs of Cost fctn with respect to weights and w.r.t biases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80f6f31f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80f6f31f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80f6f31f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80f6f31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880f6f31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880f6f31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880f6f31f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880f6f31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880f6f31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880f6f31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80f6f31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80f6f31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80f6f3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80f6f3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80f6f3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80f6f3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80f6f3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80f6f3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80f6f31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80f6f3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80f6f31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80f6f3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80f6f31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80f6f31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Prediction of Housing Prices in King County, Washington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Ronny Malkowski, Nicholas Nikolov, Alexandria Pokorny</a:t>
            </a:r>
            <a:endParaRPr sz="14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 and Variance Inflation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475" y="1144125"/>
            <a:ext cx="4433040" cy="38848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 and Variance Inflation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14799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Variance inflation was present but controlled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Highest inflation came from sqft_above with a factor of 5.218.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other factors were less than 4.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Alleviation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median to measure center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Trim outliers at 4 standard deviations from median</a:t>
            </a:r>
            <a:endParaRPr/>
          </a:p>
        </p:txBody>
      </p:sp>
      <p:graphicFrame>
        <p:nvGraphicFramePr>
          <p:cNvPr id="138" name="Google Shape;138;p24"/>
          <p:cNvGraphicFramePr/>
          <p:nvPr/>
        </p:nvGraphicFramePr>
        <p:xfrm>
          <a:off x="2062125" y="278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{9034ECF7-5A05-483F-B09E-664E6C9B85C2}</a:tableStyleId>
              </a:tblPr>
              <a:tblGrid>
                <a:gridCol w="2520100"/>
                <a:gridCol w="1235000"/>
                <a:gridCol w="1264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Performance Measure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Before Trim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Trim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151,035.4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143,030.6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$97,386.32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$90,954.82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$68,650.84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$64,129.50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Selection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Backward Elimination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Reduced number of variables from 84 to 68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some zip code dummy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sqft_lot15 (lot size in 2015)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 algorithm pushed all variables into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87900" y="1489825"/>
            <a:ext cx="4772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predicting log(Price) instead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Adjusted R-</a:t>
            </a:r>
            <a:r>
              <a:rPr lang="en"/>
              <a:t>Square</a:t>
            </a:r>
            <a:r>
              <a:rPr lang="en"/>
              <a:t> in this model is .8774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RMSE improved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 absolute deviation improved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 absolute deviation improved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300" y="1793550"/>
            <a:ext cx="3980326" cy="247145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52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</a:t>
            </a:r>
            <a:endParaRPr/>
          </a:p>
        </p:txBody>
      </p:sp>
      <p:graphicFrame>
        <p:nvGraphicFramePr>
          <p:cNvPr id="157" name="Google Shape;157;p27"/>
          <p:cNvGraphicFramePr/>
          <p:nvPr/>
        </p:nvGraphicFramePr>
        <p:xfrm>
          <a:off x="1750725" y="21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{9034ECF7-5A05-483F-B09E-664E6C9B85C2}</a:tableStyleId>
              </a:tblPr>
              <a:tblGrid>
                <a:gridCol w="2520100"/>
                <a:gridCol w="1600775"/>
                <a:gridCol w="1521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Performance Measure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Before Transform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Transform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143,030.6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122,718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$90,954.82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$71,695.63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$64,129.50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$44,084.43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 Process Outline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 Model 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Best Architecture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Final Model Discussion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Activation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Loss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Epochs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 Fit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Feedforward neural network learning with stochastic gradient descent with backpropagation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layer, 100 neurons, Rectifier activation function, Absolute loss function</a:t>
            </a:r>
            <a:endParaRPr/>
          </a:p>
        </p:txBody>
      </p:sp>
      <p:graphicFrame>
        <p:nvGraphicFramePr>
          <p:cNvPr id="170" name="Google Shape;170;p29"/>
          <p:cNvGraphicFramePr/>
          <p:nvPr/>
        </p:nvGraphicFramePr>
        <p:xfrm>
          <a:off x="1750738" y="299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{9034ECF7-5A05-483F-B09E-664E6C9B85C2}</a:tableStyleId>
              </a:tblPr>
              <a:tblGrid>
                <a:gridCol w="2520100"/>
                <a:gridCol w="1600775"/>
                <a:gridCol w="1521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Performance Measure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Best Regression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Initial ANN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122,718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118,360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$71,695.63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$69,377.81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$44,084.43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$42,760.74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Architecture Search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Observing best </a:t>
            </a:r>
            <a:r>
              <a:rPr lang="en" u="sng"/>
              <a:t>achievable</a:t>
            </a:r>
            <a:r>
              <a:rPr lang="en"/>
              <a:t> performance for one and two layer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by median prediction deviation from true price.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model was two layer with 25 and 19 neurons respectively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 deviation of $40,640.03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hidden layers with 25 and 19 neurons respectively.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Rectifier Activation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f(x) = max(0,x)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 Loss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 epochs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25" y="2005911"/>
            <a:ext cx="2522525" cy="113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84" name="Google Shape;184;p31"/>
          <p:cNvGraphicFramePr/>
          <p:nvPr/>
        </p:nvGraphicFramePr>
        <p:xfrm>
          <a:off x="387888" y="330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{9034ECF7-5A05-483F-B09E-664E6C9B85C2}</a:tableStyleId>
              </a:tblPr>
              <a:tblGrid>
                <a:gridCol w="2520100"/>
                <a:gridCol w="1600775"/>
                <a:gridCol w="1521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Performance Measure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Best Regression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Best ANN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122,718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118,745.3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$71,695.63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$69,588.98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Median Absolute Deviation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$44,084.43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$41,345.82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Initial Goal was to predict housing prices accurately with the highest attainable accuracy which we defined to be the model with the lowest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root mean squared error (RMSE) and lowest average deviation.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90875"/>
            <a:ext cx="3786102" cy="21033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handling of regression models can lead to strong predictive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 has greater predictive </a:t>
            </a:r>
            <a:r>
              <a:rPr lang="en" u="sng"/>
              <a:t>accuracy</a:t>
            </a:r>
            <a:r>
              <a:rPr lang="en"/>
              <a:t> and </a:t>
            </a:r>
            <a:r>
              <a:rPr lang="en" u="sng"/>
              <a:t>potential</a:t>
            </a:r>
            <a:r>
              <a:rPr lang="en"/>
              <a:t> than regression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Overall, both methods led to excellent accuracy for a majority of homes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$675.61 prediction error for index 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$83,598.70 prediction error for index 9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75" y="2571751"/>
            <a:ext cx="2678575" cy="2488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</a:rPr>
              <a:t>Bibliography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55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Morano, P., Tajani, F., &amp; Torre, C. M. (n.d.). Artificial intelligence in property valuations An application of artificial neural networks to housing appraisal, 7.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9400" lvl="0" marL="55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Newsome, B. A., &amp; Zietz, J. (1992). Adjusting Comparable Sales Using Multiple Regression Analysis - The Need for Segmentation.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Appraisal Journal; Chicago</a:t>
            </a: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60</a:t>
            </a: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(1), 129.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9400" lvl="0" marL="55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Nguyen, N., &amp; Cripps, A. (2001) Predicting Housing Value: A Comparison of Multiple Regression Analysis and Artificial Neural Networks,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Journal of Real Estate Research, Vol. 2</a:t>
            </a:r>
            <a:endParaRPr i="1"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9400" lvl="0" marL="55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Rodrigez, M. &amp; Simans, C.F. (1994) Quantifying the Value of Single Family Housing Markets,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Appraisal Journal.</a:t>
            </a:r>
            <a:endParaRPr i="1"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79400" lvl="0" marL="55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Sirmans, G. S., MacDonald, L., Macpherson, D. A., &amp; Zietz, E. N. (2006). The Value of Housing Characteristics: A Meta Analysis.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Journal of Real Estate Finance and Economics</a:t>
            </a: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</a:t>
            </a:r>
            <a:r>
              <a:rPr i="1"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33</a:t>
            </a: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(3), 215–240. https://doi.org/10.1007/s11146-006-9983-5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Predicting Prices Matter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Consumers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Gives consumers insights into how much they can sell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Appraisers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Comprehensive model gives appraisers a consistent method for </a:t>
            </a:r>
            <a:r>
              <a:rPr lang="en"/>
              <a:t>valuing</a:t>
            </a:r>
            <a:r>
              <a:rPr lang="en"/>
              <a:t> homes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3645" r="22417" t="0"/>
          <a:stretch/>
        </p:blipFill>
        <p:spPr>
          <a:xfrm>
            <a:off x="4947400" y="2767050"/>
            <a:ext cx="3360648" cy="220747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Explanatory Variables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72875"/>
            <a:ext cx="41841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is predicted by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bedrooms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bathrooms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floors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of living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of 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Waterfront Property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of house  in 2015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364450" y="1489825"/>
            <a:ext cx="4184100" cy="3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above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of basement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 built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 renovated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Zip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footage of lot in 2015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and Initial Feature Selection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39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Elimination of variables such as ID, Date, and Latitude/Longitude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Elimination of singularity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Sqft_living = sqft_above + sqft_basement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Factorization of </a:t>
            </a:r>
            <a:r>
              <a:rPr lang="en"/>
              <a:t>Zip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Training/Test split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Least Squares Process Outline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visualization/Initial adequacy checking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Multicollinearity and Variance Inflation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Outlier Alleviation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Subset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 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Final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Visualization/Initial Adequacy Check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skew in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Mean: $540,088.10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Median: $450,000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high outliers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Almost $8 million homes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25" y="1800612"/>
            <a:ext cx="3971650" cy="24573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520000" dist="57150">
              <a:srgbClr val="000000">
                <a:alpha val="71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Visualization/Initial Adequacy Check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skew in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Mean: $540,088.10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Median: $450,000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high outliers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Almost $8 million homes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825" y="1800612"/>
            <a:ext cx="3971650" cy="24573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57150">
              <a:srgbClr val="000000">
                <a:alpha val="71000"/>
              </a:srgbClr>
            </a:outerShdw>
          </a:effectLst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825" y="1796714"/>
            <a:ext cx="3971651" cy="2461211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Multicollinearity and Variance Inflation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87900" y="1479950"/>
            <a:ext cx="4122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noticeable simple correlation between regressors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Square footage variables were collinear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correlation between grade and square foot of house was highest (0.7559)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113" y="1481100"/>
            <a:ext cx="4314825" cy="307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